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7" r:id="rId5"/>
    <p:sldId id="263" r:id="rId6"/>
    <p:sldId id="261" r:id="rId7"/>
    <p:sldId id="260" r:id="rId8"/>
    <p:sldId id="262" r:id="rId9"/>
    <p:sldId id="264"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9D9C08-9BAE-4D97-842E-7DF5348941E9}" v="4" dt="2022-09-28T07:33:48.7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7630" autoAdjust="0"/>
  </p:normalViewPr>
  <p:slideViewPr>
    <p:cSldViewPr snapToGrid="0">
      <p:cViewPr varScale="1">
        <p:scale>
          <a:sx n="45" d="100"/>
          <a:sy n="45" d="100"/>
        </p:scale>
        <p:origin x="1878" y="2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Åsa Backman" userId="9ad999f3-b941-48e0-837c-e063a807c699" providerId="ADAL" clId="{5B1E3086-DF29-44D5-A016-52F6597B5DD5}"/>
    <pc:docChg chg="modSld">
      <pc:chgData name="Åsa Backman" userId="9ad999f3-b941-48e0-837c-e063a807c699" providerId="ADAL" clId="{5B1E3086-DF29-44D5-A016-52F6597B5DD5}" dt="2022-04-11T07:58:09.848" v="28" actId="20577"/>
      <pc:docMkLst>
        <pc:docMk/>
      </pc:docMkLst>
      <pc:sldChg chg="modNotesTx">
        <pc:chgData name="Åsa Backman" userId="9ad999f3-b941-48e0-837c-e063a807c699" providerId="ADAL" clId="{5B1E3086-DF29-44D5-A016-52F6597B5DD5}" dt="2022-04-11T07:58:09.848" v="28" actId="20577"/>
        <pc:sldMkLst>
          <pc:docMk/>
          <pc:sldMk cId="1453667660" sldId="261"/>
        </pc:sldMkLst>
      </pc:sldChg>
      <pc:sldChg chg="modNotesTx">
        <pc:chgData name="Åsa Backman" userId="9ad999f3-b941-48e0-837c-e063a807c699" providerId="ADAL" clId="{5B1E3086-DF29-44D5-A016-52F6597B5DD5}" dt="2022-04-11T07:57:49.756" v="24" actId="20577"/>
        <pc:sldMkLst>
          <pc:docMk/>
          <pc:sldMk cId="2245054507" sldId="263"/>
        </pc:sldMkLst>
      </pc:sldChg>
    </pc:docChg>
  </pc:docChgLst>
  <pc:docChgLst>
    <pc:chgData name="Åsa Backman" userId="9ad999f3-b941-48e0-837c-e063a807c699" providerId="ADAL" clId="{949D9C08-9BAE-4D97-842E-7DF5348941E9}"/>
    <pc:docChg chg="undo custSel modSld sldOrd">
      <pc:chgData name="Åsa Backman" userId="9ad999f3-b941-48e0-837c-e063a807c699" providerId="ADAL" clId="{949D9C08-9BAE-4D97-842E-7DF5348941E9}" dt="2022-09-30T11:44:44.978" v="421" actId="1076"/>
      <pc:docMkLst>
        <pc:docMk/>
      </pc:docMkLst>
      <pc:sldChg chg="addSp delSp modSp mod ord setBg setClrOvrMap">
        <pc:chgData name="Åsa Backman" userId="9ad999f3-b941-48e0-837c-e063a807c699" providerId="ADAL" clId="{949D9C08-9BAE-4D97-842E-7DF5348941E9}" dt="2022-09-28T07:32:36.080" v="358" actId="20577"/>
        <pc:sldMkLst>
          <pc:docMk/>
          <pc:sldMk cId="3122339344" sldId="260"/>
        </pc:sldMkLst>
        <pc:spChg chg="mod">
          <ac:chgData name="Åsa Backman" userId="9ad999f3-b941-48e0-837c-e063a807c699" providerId="ADAL" clId="{949D9C08-9BAE-4D97-842E-7DF5348941E9}" dt="2022-09-28T07:32:36.080" v="358" actId="20577"/>
          <ac:spMkLst>
            <pc:docMk/>
            <pc:sldMk cId="3122339344" sldId="260"/>
            <ac:spMk id="2" creationId="{00000000-0000-0000-0000-000000000000}"/>
          </ac:spMkLst>
        </pc:spChg>
        <pc:spChg chg="add del">
          <ac:chgData name="Åsa Backman" userId="9ad999f3-b941-48e0-837c-e063a807c699" providerId="ADAL" clId="{949D9C08-9BAE-4D97-842E-7DF5348941E9}" dt="2022-09-28T07:23:45.530" v="3" actId="26606"/>
          <ac:spMkLst>
            <pc:docMk/>
            <pc:sldMk cId="3122339344" sldId="260"/>
            <ac:spMk id="10247" creationId="{C62225A2-D3F0-45D1-9C47-B10375316553}"/>
          </ac:spMkLst>
        </pc:spChg>
        <pc:spChg chg="add del">
          <ac:chgData name="Åsa Backman" userId="9ad999f3-b941-48e0-837c-e063a807c699" providerId="ADAL" clId="{949D9C08-9BAE-4D97-842E-7DF5348941E9}" dt="2022-09-28T07:23:45.530" v="3" actId="26606"/>
          <ac:spMkLst>
            <pc:docMk/>
            <pc:sldMk cId="3122339344" sldId="260"/>
            <ac:spMk id="10249" creationId="{1B9FBFA8-6AF4-4091-9C8B-DEC6D89338F0}"/>
          </ac:spMkLst>
        </pc:spChg>
        <pc:picChg chg="add del mod">
          <ac:chgData name="Åsa Backman" userId="9ad999f3-b941-48e0-837c-e063a807c699" providerId="ADAL" clId="{949D9C08-9BAE-4D97-842E-7DF5348941E9}" dt="2022-09-28T07:31:15.909" v="335" actId="21"/>
          <ac:picMkLst>
            <pc:docMk/>
            <pc:sldMk cId="3122339344" sldId="260"/>
            <ac:picMk id="3" creationId="{D74180BC-3420-A44E-D944-FDEE38016CCE}"/>
          </ac:picMkLst>
        </pc:picChg>
        <pc:picChg chg="mod ord">
          <ac:chgData name="Åsa Backman" userId="9ad999f3-b941-48e0-837c-e063a807c699" providerId="ADAL" clId="{949D9C08-9BAE-4D97-842E-7DF5348941E9}" dt="2022-09-28T07:23:45.530" v="3" actId="26606"/>
          <ac:picMkLst>
            <pc:docMk/>
            <pc:sldMk cId="3122339344" sldId="260"/>
            <ac:picMk id="10242" creationId="{00000000-0000-0000-0000-000000000000}"/>
          </ac:picMkLst>
        </pc:picChg>
      </pc:sldChg>
      <pc:sldChg chg="modSp mod">
        <pc:chgData name="Åsa Backman" userId="9ad999f3-b941-48e0-837c-e063a807c699" providerId="ADAL" clId="{949D9C08-9BAE-4D97-842E-7DF5348941E9}" dt="2022-09-28T07:28:27.984" v="203" actId="20577"/>
        <pc:sldMkLst>
          <pc:docMk/>
          <pc:sldMk cId="1453667660" sldId="261"/>
        </pc:sldMkLst>
        <pc:spChg chg="mod">
          <ac:chgData name="Åsa Backman" userId="9ad999f3-b941-48e0-837c-e063a807c699" providerId="ADAL" clId="{949D9C08-9BAE-4D97-842E-7DF5348941E9}" dt="2022-09-28T07:28:27.984" v="203" actId="20577"/>
          <ac:spMkLst>
            <pc:docMk/>
            <pc:sldMk cId="1453667660" sldId="261"/>
            <ac:spMk id="2" creationId="{00000000-0000-0000-0000-000000000000}"/>
          </ac:spMkLst>
        </pc:spChg>
      </pc:sldChg>
      <pc:sldChg chg="addSp delSp modSp mod ord">
        <pc:chgData name="Åsa Backman" userId="9ad999f3-b941-48e0-837c-e063a807c699" providerId="ADAL" clId="{949D9C08-9BAE-4D97-842E-7DF5348941E9}" dt="2022-09-28T07:36:08.080" v="381" actId="20577"/>
        <pc:sldMkLst>
          <pc:docMk/>
          <pc:sldMk cId="691144270" sldId="262"/>
        </pc:sldMkLst>
        <pc:spChg chg="mod">
          <ac:chgData name="Åsa Backman" userId="9ad999f3-b941-48e0-837c-e063a807c699" providerId="ADAL" clId="{949D9C08-9BAE-4D97-842E-7DF5348941E9}" dt="2022-09-28T07:36:08.080" v="381" actId="20577"/>
          <ac:spMkLst>
            <pc:docMk/>
            <pc:sldMk cId="691144270" sldId="262"/>
            <ac:spMk id="2" creationId="{00000000-0000-0000-0000-000000000000}"/>
          </ac:spMkLst>
        </pc:spChg>
        <pc:picChg chg="add del mod">
          <ac:chgData name="Åsa Backman" userId="9ad999f3-b941-48e0-837c-e063a807c699" providerId="ADAL" clId="{949D9C08-9BAE-4D97-842E-7DF5348941E9}" dt="2022-09-28T07:33:38.566" v="365" actId="21"/>
          <ac:picMkLst>
            <pc:docMk/>
            <pc:sldMk cId="691144270" sldId="262"/>
            <ac:picMk id="3" creationId="{12D026CB-FE7D-D4FC-3FEB-B6E9D52BF699}"/>
          </ac:picMkLst>
        </pc:picChg>
      </pc:sldChg>
      <pc:sldChg chg="modSp mod modNotesTx">
        <pc:chgData name="Åsa Backman" userId="9ad999f3-b941-48e0-837c-e063a807c699" providerId="ADAL" clId="{949D9C08-9BAE-4D97-842E-7DF5348941E9}" dt="2022-09-30T11:43:28.577" v="411" actId="20577"/>
        <pc:sldMkLst>
          <pc:docMk/>
          <pc:sldMk cId="2245054507" sldId="263"/>
        </pc:sldMkLst>
        <pc:spChg chg="mod">
          <ac:chgData name="Åsa Backman" userId="9ad999f3-b941-48e0-837c-e063a807c699" providerId="ADAL" clId="{949D9C08-9BAE-4D97-842E-7DF5348941E9}" dt="2022-09-28T07:27:17.424" v="142" actId="20577"/>
          <ac:spMkLst>
            <pc:docMk/>
            <pc:sldMk cId="2245054507" sldId="263"/>
            <ac:spMk id="2" creationId="{00000000-0000-0000-0000-000000000000}"/>
          </ac:spMkLst>
        </pc:spChg>
      </pc:sldChg>
      <pc:sldChg chg="addSp modSp mod">
        <pc:chgData name="Åsa Backman" userId="9ad999f3-b941-48e0-837c-e063a807c699" providerId="ADAL" clId="{949D9C08-9BAE-4D97-842E-7DF5348941E9}" dt="2022-09-30T11:44:44.978" v="421" actId="1076"/>
        <pc:sldMkLst>
          <pc:docMk/>
          <pc:sldMk cId="3070995984" sldId="264"/>
        </pc:sldMkLst>
        <pc:spChg chg="mod">
          <ac:chgData name="Åsa Backman" userId="9ad999f3-b941-48e0-837c-e063a807c699" providerId="ADAL" clId="{949D9C08-9BAE-4D97-842E-7DF5348941E9}" dt="2022-09-30T11:44:32.348" v="420" actId="20577"/>
          <ac:spMkLst>
            <pc:docMk/>
            <pc:sldMk cId="3070995984" sldId="264"/>
            <ac:spMk id="2" creationId="{00000000-0000-0000-0000-000000000000}"/>
          </ac:spMkLst>
        </pc:spChg>
        <pc:picChg chg="add mod">
          <ac:chgData name="Åsa Backman" userId="9ad999f3-b941-48e0-837c-e063a807c699" providerId="ADAL" clId="{949D9C08-9BAE-4D97-842E-7DF5348941E9}" dt="2022-09-30T11:44:44.978" v="421" actId="1076"/>
          <ac:picMkLst>
            <pc:docMk/>
            <pc:sldMk cId="3070995984" sldId="264"/>
            <ac:picMk id="3" creationId="{36E627DB-B3A7-4B65-FF51-F58A16076DC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B5D31-3B5E-4B45-A7AF-5CBFC70C3778}" type="datetimeFigureOut">
              <a:rPr lang="sv-SE" smtClean="0"/>
              <a:t>2022-09-30</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3555E0-1945-4944-B7D6-9F0E9DDA2764}" type="slidenum">
              <a:rPr lang="sv-SE" smtClean="0"/>
              <a:t>‹#›</a:t>
            </a:fld>
            <a:endParaRPr lang="sv-SE"/>
          </a:p>
        </p:txBody>
      </p:sp>
    </p:spTree>
    <p:extLst>
      <p:ext uri="{BB962C8B-B14F-4D97-AF65-F5344CB8AC3E}">
        <p14:creationId xmlns:p14="http://schemas.microsoft.com/office/powerpoint/2010/main" val="351324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5066C3-D30D-41AF-BA07-2E6B99E5FBA3}" type="slidenum">
              <a:rPr lang="sv-SE" altLang="sv-SE" smtClean="0"/>
              <a:pPr>
                <a:spcBef>
                  <a:spcPct val="0"/>
                </a:spcBef>
              </a:pPr>
              <a:t>1</a:t>
            </a:fld>
            <a:endParaRPr lang="sv-SE" altLang="sv-SE"/>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sz="1800" b="1" dirty="0">
                <a:latin typeface="Times New Roman" panose="02020603050405020304" pitchFamily="18" charset="0"/>
              </a:rPr>
              <a:t>Stödanteckningar</a:t>
            </a:r>
          </a:p>
          <a:p>
            <a:pPr eaLnBrk="1" hangingPunct="1"/>
            <a:endParaRPr lang="sv-SE" altLang="sv-SE" sz="1800" b="1" dirty="0">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800" dirty="0">
                <a:latin typeface="Times New Roman" panose="02020603050405020304" pitchFamily="18" charset="0"/>
              </a:rPr>
              <a:t>Inledande bild, behöver nödvändigtvis inte vara med om man</a:t>
            </a:r>
            <a:r>
              <a:rPr lang="sv-SE" altLang="sv-SE" sz="1800" baseline="0" dirty="0">
                <a:latin typeface="Times New Roman" panose="02020603050405020304" pitchFamily="18" charset="0"/>
              </a:rPr>
              <a:t> ska lägga in det i ett befintligt bildspel.</a:t>
            </a:r>
            <a:r>
              <a:rPr lang="sv-SE" altLang="sv-SE" sz="1800" dirty="0">
                <a:latin typeface="Times New Roman" panose="02020603050405020304" pitchFamily="18" charset="0"/>
              </a:rPr>
              <a:t> </a:t>
            </a:r>
          </a:p>
          <a:p>
            <a:pPr eaLnBrk="1" hangingPunct="1"/>
            <a:endParaRPr lang="sv-SE" altLang="sv-SE" sz="1800" b="1" dirty="0">
              <a:latin typeface="Times New Roman" panose="02020603050405020304" pitchFamily="18" charset="0"/>
            </a:endParaRPr>
          </a:p>
        </p:txBody>
      </p:sp>
    </p:spTree>
    <p:extLst>
      <p:ext uri="{BB962C8B-B14F-4D97-AF65-F5344CB8AC3E}">
        <p14:creationId xmlns:p14="http://schemas.microsoft.com/office/powerpoint/2010/main" val="2823725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5066C3-D30D-41AF-BA07-2E6B99E5FBA3}" type="slidenum">
              <a:rPr lang="sv-SE" altLang="sv-SE" smtClean="0"/>
              <a:pPr>
                <a:spcBef>
                  <a:spcPct val="0"/>
                </a:spcBef>
              </a:pPr>
              <a:t>2</a:t>
            </a:fld>
            <a:endParaRPr lang="sv-SE" altLang="sv-SE"/>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sz="1800" b="1" dirty="0">
                <a:latin typeface="Times New Roman" panose="02020603050405020304" pitchFamily="18" charset="0"/>
              </a:rPr>
              <a:t>Stödanteckningar</a:t>
            </a:r>
          </a:p>
          <a:p>
            <a:pPr eaLnBrk="1" hangingPunct="1"/>
            <a:endParaRPr lang="sv-SE" altLang="sv-SE" sz="1800" b="1" dirty="0">
              <a:latin typeface="Times New Roman" panose="02020603050405020304" pitchFamily="18" charset="0"/>
            </a:endParaRPr>
          </a:p>
          <a:p>
            <a:pPr eaLnBrk="1" hangingPunct="1"/>
            <a:r>
              <a:rPr lang="sv-SE" altLang="sv-SE" sz="1800" b="0" dirty="0">
                <a:latin typeface="Times New Roman" panose="02020603050405020304" pitchFamily="18" charset="0"/>
              </a:rPr>
              <a:t>Årligen</a:t>
            </a:r>
            <a:r>
              <a:rPr lang="sv-SE" altLang="sv-SE" sz="1800" b="0" baseline="0" dirty="0">
                <a:latin typeface="Times New Roman" panose="02020603050405020304" pitchFamily="18" charset="0"/>
              </a:rPr>
              <a:t> inträffar det dödsolyckor och rån där lastbilsförare är inblandade. I en sådan situation är det</a:t>
            </a:r>
            <a:r>
              <a:rPr lang="sv-SE" altLang="sv-SE" sz="1800" b="0" u="sng" baseline="0" dirty="0">
                <a:latin typeface="Times New Roman" panose="02020603050405020304" pitchFamily="18" charset="0"/>
              </a:rPr>
              <a:t> viktigt att lastbilsföraren får stöd att bearbeta händelsen</a:t>
            </a:r>
            <a:r>
              <a:rPr lang="sv-SE" altLang="sv-SE" sz="1800" b="0" baseline="0" dirty="0">
                <a:latin typeface="Times New Roman" panose="02020603050405020304" pitchFamily="18" charset="0"/>
              </a:rPr>
              <a:t>. Tyvärr hamnar fokus på tekniska frågor för företaget att lösa tillsammans med försäkringsbolagen och </a:t>
            </a:r>
            <a:r>
              <a:rPr lang="sv-SE" altLang="sv-SE" sz="1800" b="0" u="sng" baseline="0" dirty="0">
                <a:latin typeface="Times New Roman" panose="02020603050405020304" pitchFamily="18" charset="0"/>
              </a:rPr>
              <a:t>lastbilsföraren blir många gånger lämnad ensam att bearbeta sina upplevelser. </a:t>
            </a:r>
            <a:r>
              <a:rPr lang="sv-SE" altLang="sv-SE" sz="1800" b="0" baseline="0" dirty="0">
                <a:latin typeface="Times New Roman" panose="02020603050405020304" pitchFamily="18" charset="0"/>
              </a:rPr>
              <a:t>Många gånger blir den förarens egna familj och vänner som blir dem som ger stöd. Kollegahjälpens styrka är att man kan få prata med någon förstå ens vardag och kan yrkesutövningen. </a:t>
            </a:r>
          </a:p>
          <a:p>
            <a:pPr eaLnBrk="1" hangingPunct="1"/>
            <a:endParaRPr lang="sv-SE" altLang="sv-SE" sz="1800" b="0" baseline="0" dirty="0">
              <a:latin typeface="Times New Roman" panose="02020603050405020304" pitchFamily="18" charset="0"/>
            </a:endParaRPr>
          </a:p>
          <a:p>
            <a:pPr eaLnBrk="1" hangingPunct="1"/>
            <a:endParaRPr lang="sv-SE" altLang="sv-SE" sz="1800" b="0" u="sng" baseline="0" dirty="0">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800" b="1" u="sng" baseline="0" dirty="0">
                <a:latin typeface="Times New Roman" panose="02020603050405020304" pitchFamily="18" charset="0"/>
              </a:rPr>
              <a:t>Kollegahjälpen drivs av TYA och Sveriges Åkeriföretag.  Samarbetspartners är </a:t>
            </a:r>
            <a:r>
              <a:rPr lang="sv-SE" altLang="sv-SE" sz="1800" dirty="0">
                <a:latin typeface="Times New Roman" panose="02020603050405020304" pitchFamily="18" charset="0"/>
              </a:rPr>
              <a:t>Volvo Lastvagnar, Länsförsäkringar, </a:t>
            </a:r>
            <a:r>
              <a:rPr lang="sv-SE" altLang="sv-SE" sz="1800" dirty="0" err="1">
                <a:latin typeface="Times New Roman" panose="02020603050405020304" pitchFamily="18" charset="0"/>
              </a:rPr>
              <a:t>Volvia</a:t>
            </a:r>
            <a:r>
              <a:rPr lang="sv-SE" altLang="sv-SE" sz="1800" dirty="0">
                <a:latin typeface="Times New Roman" panose="02020603050405020304" pitchFamily="18" charset="0"/>
              </a:rPr>
              <a:t>, Transportarbetareförbundet och Transportföretagen.</a:t>
            </a:r>
          </a:p>
          <a:p>
            <a:pPr eaLnBrk="1" hangingPunct="1"/>
            <a:endParaRPr lang="sv-SE" altLang="sv-SE" sz="1800" b="1" u="sng" dirty="0">
              <a:latin typeface="Times New Roman" panose="02020603050405020304" pitchFamily="18" charset="0"/>
            </a:endParaRPr>
          </a:p>
          <a:p>
            <a:pPr eaLnBrk="1" hangingPunct="1"/>
            <a:endParaRPr lang="sv-SE" altLang="sv-SE" dirty="0">
              <a:latin typeface="Times New Roman" panose="02020603050405020304" pitchFamily="18" charset="0"/>
            </a:endParaRPr>
          </a:p>
          <a:p>
            <a:pPr eaLnBrk="1" hangingPunct="1"/>
            <a:r>
              <a:rPr lang="sv-SE" altLang="sv-SE" b="1" dirty="0">
                <a:latin typeface="Times New Roman" panose="02020603050405020304" pitchFamily="18" charset="0"/>
              </a:rPr>
              <a:t>Statistik från 2016 visar att:</a:t>
            </a:r>
          </a:p>
          <a:p>
            <a:pPr eaLnBrk="1" hangingPunct="1"/>
            <a:r>
              <a:rPr lang="sv-SE" altLang="sv-SE" dirty="0">
                <a:latin typeface="Times New Roman" panose="02020603050405020304" pitchFamily="18" charset="0"/>
              </a:rPr>
              <a:t>- Ca.10 st lastbilsförare är årligen ofrivilligt inblandad i självmord i den svenska trafiken</a:t>
            </a:r>
          </a:p>
          <a:p>
            <a:pPr eaLnBrk="1" hangingPunct="1"/>
            <a:r>
              <a:rPr lang="sv-SE" altLang="sv-SE" dirty="0">
                <a:latin typeface="Times New Roman" panose="02020603050405020304" pitchFamily="18" charset="0"/>
              </a:rPr>
              <a:t>- Ca. var tionde trafikolycka med dödlig utgång är ett självmord. I hälften av självmorden är lastbilen inbladad. </a:t>
            </a:r>
          </a:p>
          <a:p>
            <a:pPr eaLnBrk="1" hangingPunct="1"/>
            <a:r>
              <a:rPr lang="sv-SE" altLang="sv-SE" dirty="0">
                <a:latin typeface="Times New Roman" panose="02020603050405020304" pitchFamily="18" charset="0"/>
              </a:rPr>
              <a:t>- Lastbilar är inblandade i ca 20% av dödsolyckorna på väg. </a:t>
            </a:r>
          </a:p>
          <a:p>
            <a:pPr eaLnBrk="1" hangingPunct="1"/>
            <a:r>
              <a:rPr lang="sv-SE" altLang="sv-SE" dirty="0">
                <a:latin typeface="Times New Roman" panose="02020603050405020304" pitchFamily="18" charset="0"/>
              </a:rPr>
              <a:t>-</a:t>
            </a:r>
            <a:r>
              <a:rPr lang="sv-SE" altLang="sv-SE" baseline="0" dirty="0">
                <a:latin typeface="Times New Roman" panose="02020603050405020304" pitchFamily="18" charset="0"/>
              </a:rPr>
              <a:t> Ca. e</a:t>
            </a:r>
            <a:r>
              <a:rPr lang="sv-SE" altLang="sv-SE" dirty="0">
                <a:latin typeface="Times New Roman" panose="02020603050405020304" pitchFamily="18" charset="0"/>
              </a:rPr>
              <a:t>n femtedel av alla arbetsplatsolycksfall med dödlig utgång i Sverige är trafikolyckor.</a:t>
            </a:r>
          </a:p>
          <a:p>
            <a:pPr eaLnBrk="1" hangingPunct="1"/>
            <a:endParaRPr lang="sv-SE" altLang="sv-SE" dirty="0">
              <a:latin typeface="Times New Roman" panose="02020603050405020304" pitchFamily="18" charset="0"/>
            </a:endParaRPr>
          </a:p>
          <a:p>
            <a:pPr eaLnBrk="1" hangingPunct="1"/>
            <a:endParaRPr lang="sv-SE" altLang="sv-SE" dirty="0">
              <a:latin typeface="Times New Roman" panose="02020603050405020304" pitchFamily="18" charset="0"/>
            </a:endParaRPr>
          </a:p>
        </p:txBody>
      </p:sp>
    </p:spTree>
    <p:extLst>
      <p:ext uri="{BB962C8B-B14F-4D97-AF65-F5344CB8AC3E}">
        <p14:creationId xmlns:p14="http://schemas.microsoft.com/office/powerpoint/2010/main" val="938822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5066C3-D30D-41AF-BA07-2E6B99E5FBA3}" type="slidenum">
              <a:rPr lang="sv-SE" altLang="sv-SE" smtClean="0"/>
              <a:pPr>
                <a:spcBef>
                  <a:spcPct val="0"/>
                </a:spcBef>
              </a:pPr>
              <a:t>3</a:t>
            </a:fld>
            <a:endParaRPr lang="sv-SE" altLang="sv-SE"/>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sz="1800" b="1" dirty="0">
                <a:latin typeface="Times New Roman" panose="02020603050405020304" pitchFamily="18" charset="0"/>
              </a:rPr>
              <a:t>Stödanteckningar</a:t>
            </a:r>
          </a:p>
          <a:p>
            <a:pPr eaLnBrk="1" hangingPunct="1"/>
            <a:endParaRPr lang="sv-SE" altLang="sv-SE" sz="1800" b="1" dirty="0">
              <a:latin typeface="Times New Roman" panose="02020603050405020304" pitchFamily="18" charset="0"/>
            </a:endParaRPr>
          </a:p>
          <a:p>
            <a:pPr eaLnBrk="1" hangingPunct="1"/>
            <a:r>
              <a:rPr lang="sv-SE" altLang="sv-SE" sz="1800" b="0" baseline="0" dirty="0">
                <a:latin typeface="Times New Roman" panose="02020603050405020304" pitchFamily="18" charset="0"/>
              </a:rPr>
              <a:t>Kollegahjälpens styrka är att man kan få prata med någon förstå ens vardag och kan yrkesutövningen. Totalt finns det ca</a:t>
            </a:r>
            <a:r>
              <a:rPr lang="sv-SE" altLang="sv-SE" sz="1800" b="0" u="sng" baseline="0" dirty="0">
                <a:latin typeface="Times New Roman" panose="02020603050405020304" pitchFamily="18" charset="0"/>
              </a:rPr>
              <a:t> 26 st utbildade Kollegahjälpare jämt fördelat över landet </a:t>
            </a:r>
            <a:r>
              <a:rPr lang="sv-SE" altLang="sv-SE" sz="1800" b="0" baseline="0" dirty="0">
                <a:latin typeface="Times New Roman" panose="02020603050405020304" pitchFamily="18" charset="0"/>
              </a:rPr>
              <a:t>som kan hjälpa till och vara behjälplig med </a:t>
            </a:r>
            <a:r>
              <a:rPr lang="sv-SE" altLang="sv-SE" sz="1800" b="0" u="sng" baseline="0" dirty="0">
                <a:latin typeface="Times New Roman" panose="02020603050405020304" pitchFamily="18" charset="0"/>
              </a:rPr>
              <a:t>avlastande samtal till den som råkat illa ut. Kollegahjälparen genomgår årligen en fortbildning för vidhålla sina kunskaper om stödsamtal och förståelser kring chockreaktioner. </a:t>
            </a:r>
          </a:p>
          <a:p>
            <a:pPr eaLnBrk="1" hangingPunct="1"/>
            <a:endParaRPr lang="sv-SE" altLang="sv-SE" sz="1800" b="0" u="sng" baseline="0" dirty="0">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1200" dirty="0">
                <a:solidFill>
                  <a:schemeClr val="tx1"/>
                </a:solidFill>
                <a:effectLst/>
                <a:latin typeface="+mn-lt"/>
                <a:ea typeface="+mn-ea"/>
                <a:cs typeface="+mn-cs"/>
              </a:rPr>
              <a:t>Kollegahjälpen ersätter inte professionell hjälp</a:t>
            </a:r>
            <a:r>
              <a:rPr lang="sv-SE" sz="1800" kern="1200" baseline="0" dirty="0">
                <a:solidFill>
                  <a:schemeClr val="tx1"/>
                </a:solidFill>
                <a:effectLst/>
                <a:latin typeface="+mn-lt"/>
                <a:ea typeface="+mn-ea"/>
                <a:cs typeface="+mn-cs"/>
              </a:rPr>
              <a:t> o</a:t>
            </a:r>
            <a:r>
              <a:rPr lang="sv-SE" sz="1800" kern="1200" dirty="0">
                <a:solidFill>
                  <a:schemeClr val="tx1"/>
                </a:solidFill>
                <a:effectLst/>
                <a:latin typeface="+mn-lt"/>
                <a:ea typeface="+mn-ea"/>
                <a:cs typeface="+mn-cs"/>
              </a:rPr>
              <a:t>ch tar över inte företagets ansvar</a:t>
            </a:r>
            <a:r>
              <a:rPr lang="sv-SE" sz="1800" kern="1200" baseline="0" dirty="0">
                <a:solidFill>
                  <a:schemeClr val="tx1"/>
                </a:solidFill>
                <a:effectLst/>
                <a:latin typeface="+mn-lt"/>
                <a:ea typeface="+mn-ea"/>
                <a:cs typeface="+mn-cs"/>
              </a:rPr>
              <a:t> </a:t>
            </a:r>
            <a:r>
              <a:rPr lang="sv-SE" sz="1800" kern="1200" dirty="0">
                <a:solidFill>
                  <a:schemeClr val="tx1"/>
                </a:solidFill>
                <a:effectLst/>
                <a:latin typeface="+mn-lt"/>
                <a:ea typeface="+mn-ea"/>
                <a:cs typeface="+mn-cs"/>
              </a:rPr>
              <a:t>krisstöd.</a:t>
            </a:r>
            <a:endParaRPr lang="sv-SE" altLang="sv-SE" sz="2800" b="0" baseline="0" dirty="0">
              <a:latin typeface="Times New Roman" panose="02020603050405020304" pitchFamily="18" charset="0"/>
            </a:endParaRPr>
          </a:p>
          <a:p>
            <a:pPr eaLnBrk="1" hangingPunct="1"/>
            <a:endParaRPr lang="sv-SE" altLang="sv-SE" sz="1800" b="0" u="sng" baseline="0" dirty="0">
              <a:latin typeface="Times New Roman" panose="02020603050405020304" pitchFamily="18" charset="0"/>
            </a:endParaRPr>
          </a:p>
          <a:p>
            <a:pPr eaLnBrk="1" hangingPunct="1"/>
            <a:endParaRPr lang="sv-SE" altLang="sv-SE" sz="1800" b="0" u="sng" baseline="0" dirty="0">
              <a:latin typeface="Times New Roman" panose="02020603050405020304" pitchFamily="18" charset="0"/>
            </a:endParaRPr>
          </a:p>
          <a:p>
            <a:pPr eaLnBrk="1" hangingPunct="1"/>
            <a:endParaRPr lang="sv-SE" altLang="sv-SE" dirty="0">
              <a:latin typeface="Times New Roman" panose="02020603050405020304" pitchFamily="18" charset="0"/>
            </a:endParaRPr>
          </a:p>
          <a:p>
            <a:pPr eaLnBrk="1" hangingPunct="1"/>
            <a:endParaRPr lang="sv-SE" altLang="sv-SE" dirty="0">
              <a:latin typeface="Times New Roman" panose="02020603050405020304" pitchFamily="18" charset="0"/>
            </a:endParaRPr>
          </a:p>
        </p:txBody>
      </p:sp>
    </p:spTree>
    <p:extLst>
      <p:ext uri="{BB962C8B-B14F-4D97-AF65-F5344CB8AC3E}">
        <p14:creationId xmlns:p14="http://schemas.microsoft.com/office/powerpoint/2010/main" val="4208773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5066C3-D30D-41AF-BA07-2E6B99E5FBA3}" type="slidenum">
              <a:rPr lang="sv-SE" altLang="sv-SE" smtClean="0"/>
              <a:pPr>
                <a:spcBef>
                  <a:spcPct val="0"/>
                </a:spcBef>
              </a:pPr>
              <a:t>4</a:t>
            </a:fld>
            <a:endParaRPr lang="sv-SE" altLang="sv-SE"/>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sz="1800" b="1" dirty="0">
                <a:latin typeface="Times New Roman" panose="02020603050405020304" pitchFamily="18" charset="0"/>
              </a:rPr>
              <a:t>Stödanteckningar</a:t>
            </a:r>
          </a:p>
          <a:p>
            <a:pPr eaLnBrk="1" hangingPunct="1"/>
            <a:r>
              <a:rPr lang="sv-SE" altLang="sv-SE" sz="1800" b="0" dirty="0">
                <a:latin typeface="Times New Roman" panose="02020603050405020304" pitchFamily="18" charset="0"/>
              </a:rPr>
              <a:t>Efter en händelse finns det möjlighet fö</a:t>
            </a:r>
            <a:r>
              <a:rPr lang="sv-SE" altLang="sv-SE" sz="1800" b="0" u="sng" dirty="0">
                <a:latin typeface="Times New Roman" panose="02020603050405020304" pitchFamily="18" charset="0"/>
              </a:rPr>
              <a:t>r föraren själv eller anhörig/arbetsgivare/arbetskamrat </a:t>
            </a:r>
            <a:r>
              <a:rPr lang="sv-SE" altLang="sv-SE" sz="1800" b="0" dirty="0">
                <a:latin typeface="Times New Roman" panose="02020603050405020304" pitchFamily="18" charset="0"/>
              </a:rPr>
              <a:t>eller dylikt, att ta kontakt med Kollegahjälpen. Tid efter händelse kan variera allt från att olyckan nyss hänt till ganska lång tid efter händelsen.</a:t>
            </a:r>
          </a:p>
          <a:p>
            <a:pPr eaLnBrk="1" hangingPunct="1"/>
            <a:endParaRPr lang="sv-SE" altLang="sv-SE" sz="1800" b="0" dirty="0">
              <a:latin typeface="Times New Roman" panose="02020603050405020304" pitchFamily="18" charset="0"/>
            </a:endParaRPr>
          </a:p>
          <a:p>
            <a:r>
              <a:rPr lang="sv-SE" sz="1200" kern="1200" dirty="0">
                <a:solidFill>
                  <a:schemeClr val="tx1"/>
                </a:solidFill>
                <a:effectLst/>
                <a:latin typeface="+mn-lt"/>
                <a:ea typeface="+mn-ea"/>
                <a:cs typeface="+mn-cs"/>
              </a:rPr>
              <a:t>Personen ringer ett speciellt </a:t>
            </a:r>
            <a:r>
              <a:rPr lang="sv-SE" sz="1200" u="sng" kern="1200" dirty="0">
                <a:solidFill>
                  <a:schemeClr val="tx1"/>
                </a:solidFill>
                <a:effectLst/>
                <a:latin typeface="+mn-lt"/>
                <a:ea typeface="+mn-ea"/>
                <a:cs typeface="+mn-cs"/>
              </a:rPr>
              <a:t>telefonnummer som går till SOS Alarm, 020-59 60 00</a:t>
            </a:r>
            <a:r>
              <a:rPr lang="sv-SE" sz="1200" kern="1200" dirty="0">
                <a:solidFill>
                  <a:schemeClr val="tx1"/>
                </a:solidFill>
                <a:effectLst/>
                <a:latin typeface="+mn-lt"/>
                <a:ea typeface="+mn-ea"/>
                <a:cs typeface="+mn-cs"/>
              </a:rPr>
              <a:t>. </a:t>
            </a:r>
            <a:r>
              <a:rPr lang="sv-SE" sz="1200" u="sng" kern="1200" dirty="0">
                <a:solidFill>
                  <a:schemeClr val="tx1"/>
                </a:solidFill>
                <a:effectLst/>
                <a:latin typeface="+mn-lt"/>
                <a:ea typeface="+mn-ea"/>
                <a:cs typeface="+mn-cs"/>
              </a:rPr>
              <a:t>SOS Alarm kontaktar sedan den Kollegahjälpare </a:t>
            </a:r>
            <a:r>
              <a:rPr lang="sv-SE" sz="1200" kern="1200" dirty="0">
                <a:solidFill>
                  <a:schemeClr val="tx1"/>
                </a:solidFill>
                <a:effectLst/>
                <a:latin typeface="+mn-lt"/>
                <a:ea typeface="+mn-ea"/>
                <a:cs typeface="+mn-cs"/>
              </a:rPr>
              <a:t>som ligger bäst till geografiskt sett. Det är sedan </a:t>
            </a:r>
            <a:r>
              <a:rPr lang="sv-SE" sz="1200" u="sng" kern="1200" dirty="0">
                <a:solidFill>
                  <a:schemeClr val="tx1"/>
                </a:solidFill>
                <a:effectLst/>
                <a:latin typeface="+mn-lt"/>
                <a:ea typeface="+mn-ea"/>
                <a:cs typeface="+mn-cs"/>
              </a:rPr>
              <a:t>Kollegahjälparen som tar så snart som möjligt kontakt med drabbade</a:t>
            </a:r>
            <a:r>
              <a:rPr lang="sv-SE" sz="1200" kern="1200" dirty="0">
                <a:solidFill>
                  <a:schemeClr val="tx1"/>
                </a:solidFill>
                <a:effectLst/>
                <a:latin typeface="+mn-lt"/>
                <a:ea typeface="+mn-ea"/>
                <a:cs typeface="+mn-cs"/>
              </a:rPr>
              <a:t> personen för ett avlastade samtal. En Kollegahjälparen ska inte tränga</a:t>
            </a:r>
            <a:r>
              <a:rPr lang="sv-SE" sz="1200" kern="1200" baseline="0" dirty="0">
                <a:solidFill>
                  <a:schemeClr val="tx1"/>
                </a:solidFill>
                <a:effectLst/>
                <a:latin typeface="+mn-lt"/>
                <a:ea typeface="+mn-ea"/>
                <a:cs typeface="+mn-cs"/>
              </a:rPr>
              <a:t> sig på utan respektera ett nej tack.  </a:t>
            </a:r>
            <a:r>
              <a:rPr lang="sv-SE" sz="1200" kern="1200" dirty="0">
                <a:solidFill>
                  <a:schemeClr val="tx1"/>
                </a:solidFill>
                <a:effectLst/>
                <a:latin typeface="+mn-lt"/>
                <a:ea typeface="+mn-ea"/>
                <a:cs typeface="+mn-cs"/>
              </a:rPr>
              <a:t> </a:t>
            </a:r>
          </a:p>
          <a:p>
            <a:pPr eaLnBrk="1" hangingPunct="1"/>
            <a:endParaRPr lang="sv-SE" altLang="sv-SE" sz="1800" b="0" dirty="0">
              <a:latin typeface="Times New Roman" panose="02020603050405020304" pitchFamily="18" charset="0"/>
            </a:endParaRPr>
          </a:p>
          <a:p>
            <a:pPr eaLnBrk="1" hangingPunct="1"/>
            <a:endParaRPr lang="sv-SE" altLang="sv-SE" sz="1800" b="0" dirty="0">
              <a:latin typeface="Times New Roman" panose="02020603050405020304" pitchFamily="18" charset="0"/>
            </a:endParaRPr>
          </a:p>
          <a:p>
            <a:pPr eaLnBrk="1" hangingPunct="1"/>
            <a:endParaRPr lang="sv-SE" altLang="sv-SE" sz="1800" b="1" dirty="0">
              <a:latin typeface="Times New Roman" panose="02020603050405020304" pitchFamily="18" charset="0"/>
            </a:endParaRPr>
          </a:p>
        </p:txBody>
      </p:sp>
    </p:spTree>
    <p:extLst>
      <p:ext uri="{BB962C8B-B14F-4D97-AF65-F5344CB8AC3E}">
        <p14:creationId xmlns:p14="http://schemas.microsoft.com/office/powerpoint/2010/main" val="160872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5066C3-D30D-41AF-BA07-2E6B99E5FBA3}" type="slidenum">
              <a:rPr lang="sv-SE" altLang="sv-SE" smtClean="0"/>
              <a:pPr>
                <a:spcBef>
                  <a:spcPct val="0"/>
                </a:spcBef>
              </a:pPr>
              <a:t>5</a:t>
            </a:fld>
            <a:endParaRPr lang="sv-SE" altLang="sv-SE"/>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sz="1800" b="1" dirty="0">
                <a:latin typeface="Times New Roman" panose="02020603050405020304" pitchFamily="18" charset="0"/>
              </a:rPr>
              <a:t>Stödanteckningar</a:t>
            </a:r>
          </a:p>
          <a:p>
            <a:pPr eaLnBrk="1" hangingPunct="1"/>
            <a:r>
              <a:rPr lang="sv-SE" altLang="sv-SE" sz="1800" b="0" dirty="0">
                <a:latin typeface="Times New Roman" panose="02020603050405020304" pitchFamily="18" charset="0"/>
              </a:rPr>
              <a:t>Kollegahjälparen och den drabbade kommer då</a:t>
            </a:r>
            <a:r>
              <a:rPr lang="sv-SE" altLang="sv-SE" sz="1800" b="0" u="sng" dirty="0">
                <a:latin typeface="Times New Roman" panose="02020603050405020304" pitchFamily="18" charset="0"/>
              </a:rPr>
              <a:t> överens om formen för vidare stöd. </a:t>
            </a:r>
            <a:r>
              <a:rPr lang="sv-SE" altLang="sv-SE" sz="1800" b="0" dirty="0">
                <a:latin typeface="Times New Roman" panose="02020603050405020304" pitchFamily="18" charset="0"/>
              </a:rPr>
              <a:t>När väl en kontakt är etablerad mellan en Kollegahjälpare och den drabbade brukar det handla om att </a:t>
            </a:r>
            <a:r>
              <a:rPr lang="sv-SE" altLang="sv-SE" sz="1800" b="0" u="sng" dirty="0">
                <a:latin typeface="Times New Roman" panose="02020603050405020304" pitchFamily="18" charset="0"/>
              </a:rPr>
              <a:t>2-3 </a:t>
            </a:r>
            <a:r>
              <a:rPr lang="sv-SE" altLang="sv-SE" sz="1800" b="0" u="sng" dirty="0" err="1">
                <a:latin typeface="Times New Roman" panose="02020603050405020304" pitchFamily="18" charset="0"/>
              </a:rPr>
              <a:t>st</a:t>
            </a:r>
            <a:r>
              <a:rPr lang="sv-SE" altLang="sv-SE" sz="1800" b="0" u="sng" dirty="0">
                <a:latin typeface="Times New Roman" panose="02020603050405020304" pitchFamily="18" charset="0"/>
              </a:rPr>
              <a:t> samtal som genomförs</a:t>
            </a:r>
            <a:r>
              <a:rPr lang="sv-SE" altLang="sv-SE" sz="1800" b="0" dirty="0">
                <a:latin typeface="Times New Roman" panose="02020603050405020304" pitchFamily="18" charset="0"/>
              </a:rPr>
              <a:t>. Avlastningssamtal kan</a:t>
            </a:r>
            <a:r>
              <a:rPr lang="sv-SE" altLang="sv-SE" sz="1800" b="0" baseline="0" dirty="0">
                <a:latin typeface="Times New Roman" panose="02020603050405020304" pitchFamily="18" charset="0"/>
              </a:rPr>
              <a:t> ske</a:t>
            </a:r>
            <a:r>
              <a:rPr lang="sv-SE" altLang="sv-SE" sz="1800" b="0" dirty="0">
                <a:latin typeface="Times New Roman" panose="02020603050405020304" pitchFamily="18" charset="0"/>
              </a:rPr>
              <a:t> </a:t>
            </a:r>
            <a:r>
              <a:rPr lang="sv-SE" altLang="sv-SE" sz="1800" b="0" u="sng" dirty="0">
                <a:latin typeface="Times New Roman" panose="02020603050405020304" pitchFamily="18" charset="0"/>
              </a:rPr>
              <a:t>genom personligt möte eller via telefon</a:t>
            </a:r>
            <a:r>
              <a:rPr lang="sv-SE" altLang="sv-SE" sz="1800" b="0" dirty="0">
                <a:latin typeface="Times New Roman" panose="02020603050405020304" pitchFamily="18" charset="0"/>
              </a:rPr>
              <a:t>.</a:t>
            </a:r>
          </a:p>
          <a:p>
            <a:pPr eaLnBrk="1" hangingPunct="1"/>
            <a:endParaRPr lang="sv-SE" altLang="sv-SE" sz="1800" b="0" dirty="0">
              <a:latin typeface="Times New Roman" panose="02020603050405020304" pitchFamily="18" charset="0"/>
            </a:endParaRPr>
          </a:p>
          <a:p>
            <a:pPr eaLnBrk="1" hangingPunct="1"/>
            <a:r>
              <a:rPr lang="sv-SE" altLang="sv-SE" sz="1800" b="0" dirty="0">
                <a:latin typeface="Times New Roman" panose="02020603050405020304" pitchFamily="18" charset="0"/>
              </a:rPr>
              <a:t>Avlastningssamtalet syfte är</a:t>
            </a:r>
            <a:r>
              <a:rPr lang="sv-SE" altLang="sv-SE" sz="1800" b="0" baseline="0" dirty="0">
                <a:latin typeface="Times New Roman" panose="02020603050405020304" pitchFamily="18" charset="0"/>
              </a:rPr>
              <a:t> att</a:t>
            </a:r>
            <a:r>
              <a:rPr lang="sv-SE" altLang="sv-SE" sz="1800" b="0" dirty="0">
                <a:latin typeface="Times New Roman" panose="02020603050405020304" pitchFamily="18" charset="0"/>
              </a:rPr>
              <a:t>: -Att mildra efterverkningar, -påskynda återhämtning, -reducera stress-reaktioner, -undersöka behov för vidare kontakt</a:t>
            </a:r>
          </a:p>
          <a:p>
            <a:pPr eaLnBrk="1" hangingPunct="1"/>
            <a:endParaRPr lang="sv-SE" altLang="sv-SE" sz="1800" b="0" dirty="0">
              <a:latin typeface="Times New Roman" panose="02020603050405020304" pitchFamily="18" charset="0"/>
            </a:endParaRPr>
          </a:p>
          <a:p>
            <a:pPr eaLnBrk="1" hangingPunct="1"/>
            <a:r>
              <a:rPr lang="sv-SE" altLang="sv-SE" sz="1800" b="0" dirty="0">
                <a:latin typeface="Times New Roman" panose="02020603050405020304" pitchFamily="18" charset="0"/>
              </a:rPr>
              <a:t>Sekretess råder!!</a:t>
            </a:r>
          </a:p>
          <a:p>
            <a:pPr eaLnBrk="1" hangingPunct="1"/>
            <a:endParaRPr lang="sv-SE" altLang="sv-SE" sz="1800" b="0" dirty="0">
              <a:latin typeface="Times New Roman" panose="02020603050405020304" pitchFamily="18" charset="0"/>
            </a:endParaRPr>
          </a:p>
          <a:p>
            <a:pPr eaLnBrk="1" hangingPunct="1"/>
            <a:endParaRPr lang="sv-SE" altLang="sv-SE" sz="1800" b="0" dirty="0">
              <a:latin typeface="Times New Roman" panose="02020603050405020304" pitchFamily="18" charset="0"/>
            </a:endParaRPr>
          </a:p>
          <a:p>
            <a:pPr eaLnBrk="1" hangingPunct="1"/>
            <a:endParaRPr lang="sv-SE" altLang="sv-SE" sz="1800" b="0" dirty="0">
              <a:latin typeface="Times New Roman" panose="02020603050405020304" pitchFamily="18" charset="0"/>
            </a:endParaRPr>
          </a:p>
          <a:p>
            <a:pPr eaLnBrk="1" hangingPunct="1"/>
            <a:endParaRPr lang="sv-SE" altLang="sv-SE" sz="1800" b="0" dirty="0">
              <a:latin typeface="Times New Roman" panose="02020603050405020304" pitchFamily="18" charset="0"/>
            </a:endParaRPr>
          </a:p>
          <a:p>
            <a:pPr eaLnBrk="1" hangingPunct="1"/>
            <a:endParaRPr lang="sv-SE" altLang="sv-SE" sz="1800" b="0" dirty="0">
              <a:latin typeface="Times New Roman" panose="02020603050405020304" pitchFamily="18" charset="0"/>
            </a:endParaRPr>
          </a:p>
          <a:p>
            <a:pPr eaLnBrk="1" hangingPunct="1"/>
            <a:endParaRPr lang="sv-SE" altLang="sv-SE" sz="1800" b="1" dirty="0">
              <a:latin typeface="Times New Roman" panose="02020603050405020304" pitchFamily="18" charset="0"/>
            </a:endParaRPr>
          </a:p>
        </p:txBody>
      </p:sp>
    </p:spTree>
    <p:extLst>
      <p:ext uri="{BB962C8B-B14F-4D97-AF65-F5344CB8AC3E}">
        <p14:creationId xmlns:p14="http://schemas.microsoft.com/office/powerpoint/2010/main" val="2440834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E75066C3-D30D-41AF-BA07-2E6B99E5FBA3}" type="slidenum">
              <a:rPr kumimoji="0" lang="sv-SE" altLang="sv-SE"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6</a:t>
            </a:fld>
            <a:endParaRPr kumimoji="0" lang="sv-SE" altLang="sv-SE"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sz="1800" b="1" dirty="0">
                <a:latin typeface="Times New Roman" panose="02020603050405020304" pitchFamily="18" charset="0"/>
              </a:rPr>
              <a:t>Stödanteckningar</a:t>
            </a:r>
          </a:p>
          <a:p>
            <a:pPr eaLnBrk="1" hangingPunct="1"/>
            <a:r>
              <a:rPr lang="sv-SE" altLang="sv-SE" sz="1800" b="0" dirty="0">
                <a:latin typeface="Times New Roman" panose="02020603050405020304" pitchFamily="18" charset="0"/>
              </a:rPr>
              <a:t>Efter en händelse finns det möjlighet fö</a:t>
            </a:r>
            <a:r>
              <a:rPr lang="sv-SE" altLang="sv-SE" sz="1800" b="0" u="sng" dirty="0">
                <a:latin typeface="Times New Roman" panose="02020603050405020304" pitchFamily="18" charset="0"/>
              </a:rPr>
              <a:t>r föraren själv eller anhörig/arbetsgivare/arbetskamrat </a:t>
            </a:r>
            <a:r>
              <a:rPr lang="sv-SE" altLang="sv-SE" sz="1800" b="0" dirty="0">
                <a:latin typeface="Times New Roman" panose="02020603050405020304" pitchFamily="18" charset="0"/>
              </a:rPr>
              <a:t>eller dylikt, att ta kontakt med Kollegahjälpen. Tid efter händelse kan variera allt från att olyckan nyss hänt till ganska lång tid efter händelsen.</a:t>
            </a:r>
          </a:p>
          <a:p>
            <a:pPr eaLnBrk="1" hangingPunct="1"/>
            <a:endParaRPr lang="sv-SE" altLang="sv-SE" sz="1800" b="0" dirty="0">
              <a:latin typeface="Times New Roman" panose="02020603050405020304" pitchFamily="18" charset="0"/>
            </a:endParaRPr>
          </a:p>
          <a:p>
            <a:r>
              <a:rPr lang="sv-SE" sz="1200" kern="1200" dirty="0">
                <a:solidFill>
                  <a:schemeClr val="tx1"/>
                </a:solidFill>
                <a:effectLst/>
                <a:latin typeface="+mn-lt"/>
                <a:ea typeface="+mn-ea"/>
                <a:cs typeface="+mn-cs"/>
              </a:rPr>
              <a:t>Personen ringer ett speciellt </a:t>
            </a:r>
            <a:r>
              <a:rPr lang="sv-SE" sz="1200" u="sng" kern="1200" dirty="0">
                <a:solidFill>
                  <a:schemeClr val="tx1"/>
                </a:solidFill>
                <a:effectLst/>
                <a:latin typeface="+mn-lt"/>
                <a:ea typeface="+mn-ea"/>
                <a:cs typeface="+mn-cs"/>
              </a:rPr>
              <a:t>telefonnummer som går till SOS Alarm, 020-59 60 00</a:t>
            </a:r>
            <a:r>
              <a:rPr lang="sv-SE" sz="1200" kern="1200" dirty="0">
                <a:solidFill>
                  <a:schemeClr val="tx1"/>
                </a:solidFill>
                <a:effectLst/>
                <a:latin typeface="+mn-lt"/>
                <a:ea typeface="+mn-ea"/>
                <a:cs typeface="+mn-cs"/>
              </a:rPr>
              <a:t>. </a:t>
            </a:r>
            <a:r>
              <a:rPr lang="sv-SE" sz="1200" u="sng" kern="1200" dirty="0">
                <a:solidFill>
                  <a:schemeClr val="tx1"/>
                </a:solidFill>
                <a:effectLst/>
                <a:latin typeface="+mn-lt"/>
                <a:ea typeface="+mn-ea"/>
                <a:cs typeface="+mn-cs"/>
              </a:rPr>
              <a:t>SOS Alarm kontaktar sedan den Kollegahjälpare </a:t>
            </a:r>
            <a:r>
              <a:rPr lang="sv-SE" sz="1200" kern="1200" dirty="0">
                <a:solidFill>
                  <a:schemeClr val="tx1"/>
                </a:solidFill>
                <a:effectLst/>
                <a:latin typeface="+mn-lt"/>
                <a:ea typeface="+mn-ea"/>
                <a:cs typeface="+mn-cs"/>
              </a:rPr>
              <a:t>som ligger bäst till geografiskt sett. Det är sedan </a:t>
            </a:r>
            <a:r>
              <a:rPr lang="sv-SE" sz="1200" u="sng" kern="1200" dirty="0">
                <a:solidFill>
                  <a:schemeClr val="tx1"/>
                </a:solidFill>
                <a:effectLst/>
                <a:latin typeface="+mn-lt"/>
                <a:ea typeface="+mn-ea"/>
                <a:cs typeface="+mn-cs"/>
              </a:rPr>
              <a:t>Kollegahjälparen som tar så snart som möjligt kontakt med drabbade</a:t>
            </a:r>
            <a:r>
              <a:rPr lang="sv-SE" sz="1200" kern="1200" dirty="0">
                <a:solidFill>
                  <a:schemeClr val="tx1"/>
                </a:solidFill>
                <a:effectLst/>
                <a:latin typeface="+mn-lt"/>
                <a:ea typeface="+mn-ea"/>
                <a:cs typeface="+mn-cs"/>
              </a:rPr>
              <a:t> personen för ett avlastade samtal. En Kollegahjälparen ska inte tränga</a:t>
            </a:r>
            <a:r>
              <a:rPr lang="sv-SE" sz="1200" kern="1200" baseline="0" dirty="0">
                <a:solidFill>
                  <a:schemeClr val="tx1"/>
                </a:solidFill>
                <a:effectLst/>
                <a:latin typeface="+mn-lt"/>
                <a:ea typeface="+mn-ea"/>
                <a:cs typeface="+mn-cs"/>
              </a:rPr>
              <a:t> sig på utan respektera ett nej tack.  </a:t>
            </a:r>
            <a:r>
              <a:rPr lang="sv-SE" sz="1200" kern="1200" dirty="0">
                <a:solidFill>
                  <a:schemeClr val="tx1"/>
                </a:solidFill>
                <a:effectLst/>
                <a:latin typeface="+mn-lt"/>
                <a:ea typeface="+mn-ea"/>
                <a:cs typeface="+mn-cs"/>
              </a:rPr>
              <a:t> </a:t>
            </a:r>
          </a:p>
          <a:p>
            <a:pPr eaLnBrk="1" hangingPunct="1"/>
            <a:endParaRPr lang="sv-SE" altLang="sv-SE" sz="1800" b="0" dirty="0">
              <a:latin typeface="Times New Roman" panose="02020603050405020304" pitchFamily="18" charset="0"/>
            </a:endParaRPr>
          </a:p>
          <a:p>
            <a:pPr eaLnBrk="1" hangingPunct="1"/>
            <a:endParaRPr lang="sv-SE" altLang="sv-SE" sz="1800" b="0" dirty="0">
              <a:latin typeface="Times New Roman" panose="02020603050405020304" pitchFamily="18" charset="0"/>
            </a:endParaRPr>
          </a:p>
          <a:p>
            <a:pPr eaLnBrk="1" hangingPunct="1"/>
            <a:endParaRPr lang="sv-SE" altLang="sv-SE" sz="1800" b="1" dirty="0">
              <a:latin typeface="Times New Roman" panose="02020603050405020304" pitchFamily="18" charset="0"/>
            </a:endParaRPr>
          </a:p>
        </p:txBody>
      </p:sp>
    </p:spTree>
    <p:extLst>
      <p:ext uri="{BB962C8B-B14F-4D97-AF65-F5344CB8AC3E}">
        <p14:creationId xmlns:p14="http://schemas.microsoft.com/office/powerpoint/2010/main" val="356635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v-SE"/>
              <a:t>Klicka här för att ändra 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51861B0E-CB50-47FF-AAEB-F4604375D1F6}" type="datetimeFigureOut">
              <a:rPr lang="sv-SE" smtClean="0"/>
              <a:t>2022-09-30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280578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1861B0E-CB50-47FF-AAEB-F4604375D1F6}" type="datetimeFigureOut">
              <a:rPr lang="sv-SE" smtClean="0"/>
              <a:t>2022-09-30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12845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1861B0E-CB50-47FF-AAEB-F4604375D1F6}" type="datetimeFigureOut">
              <a:rPr lang="sv-SE" smtClean="0"/>
              <a:t>2022-09-30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222622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1861B0E-CB50-47FF-AAEB-F4604375D1F6}" type="datetimeFigureOut">
              <a:rPr lang="sv-SE" smtClean="0"/>
              <a:t>2022-09-30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403835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v-SE"/>
              <a:t>Klicka här för att ändra format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51861B0E-CB50-47FF-AAEB-F4604375D1F6}" type="datetimeFigureOut">
              <a:rPr lang="sv-SE" smtClean="0"/>
              <a:t>2022-09-30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205920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51861B0E-CB50-47FF-AAEB-F4604375D1F6}" type="datetimeFigureOut">
              <a:rPr lang="sv-SE" smtClean="0"/>
              <a:t>2022-09-30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2325485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51861B0E-CB50-47FF-AAEB-F4604375D1F6}" type="datetimeFigureOut">
              <a:rPr lang="sv-SE" smtClean="0"/>
              <a:t>2022-09-30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3337186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51861B0E-CB50-47FF-AAEB-F4604375D1F6}" type="datetimeFigureOut">
              <a:rPr lang="sv-SE" smtClean="0"/>
              <a:t>2022-09-30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279849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61B0E-CB50-47FF-AAEB-F4604375D1F6}" type="datetimeFigureOut">
              <a:rPr lang="sv-SE" smtClean="0"/>
              <a:t>2022-09-30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2888021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1861B0E-CB50-47FF-AAEB-F4604375D1F6}" type="datetimeFigureOut">
              <a:rPr lang="sv-SE" smtClean="0"/>
              <a:t>2022-09-30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385827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1861B0E-CB50-47FF-AAEB-F4604375D1F6}" type="datetimeFigureOut">
              <a:rPr lang="sv-SE" smtClean="0"/>
              <a:t>2022-09-30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140FFEE-459D-44B8-A467-FB4BA5FDEBE7}" type="slidenum">
              <a:rPr lang="sv-SE" smtClean="0"/>
              <a:t>‹#›</a:t>
            </a:fld>
            <a:endParaRPr lang="sv-SE"/>
          </a:p>
        </p:txBody>
      </p:sp>
    </p:spTree>
    <p:extLst>
      <p:ext uri="{BB962C8B-B14F-4D97-AF65-F5344CB8AC3E}">
        <p14:creationId xmlns:p14="http://schemas.microsoft.com/office/powerpoint/2010/main" val="655399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61B0E-CB50-47FF-AAEB-F4604375D1F6}" type="datetimeFigureOut">
              <a:rPr lang="sv-SE" smtClean="0"/>
              <a:t>2022-09-30</a:t>
            </a:fld>
            <a:endParaRPr lang="sv-S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0FFEE-459D-44B8-A467-FB4BA5FDEBE7}" type="slidenum">
              <a:rPr lang="sv-SE" smtClean="0"/>
              <a:t>‹#›</a:t>
            </a:fld>
            <a:endParaRPr lang="sv-SE"/>
          </a:p>
        </p:txBody>
      </p:sp>
    </p:spTree>
    <p:extLst>
      <p:ext uri="{BB962C8B-B14F-4D97-AF65-F5344CB8AC3E}">
        <p14:creationId xmlns:p14="http://schemas.microsoft.com/office/powerpoint/2010/main" val="3670175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kh_t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6435" y="318902"/>
            <a:ext cx="1180615" cy="106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0" y="5271815"/>
            <a:ext cx="9144000" cy="462461"/>
          </a:xfrm>
          <a:prstGeom prst="rect">
            <a:avLst/>
          </a:prstGeom>
          <a:noFill/>
        </p:spPr>
        <p:txBody>
          <a:bodyPr wrap="square" rtlCol="0">
            <a:spAutoFit/>
          </a:bodyPr>
          <a:lstStyle/>
          <a:p>
            <a:pPr algn="ctr">
              <a:spcBef>
                <a:spcPct val="0"/>
              </a:spcBef>
            </a:pPr>
            <a:r>
              <a:rPr lang="en-US" altLang="sv-SE" sz="2400" b="1" i="1" dirty="0">
                <a:latin typeface="Arial" panose="020B0604020202020204" pitchFamily="34" charset="0"/>
                <a:cs typeface="Arial" panose="020B0604020202020204" pitchFamily="34" charset="0"/>
              </a:rPr>
              <a:t>Någon </a:t>
            </a:r>
            <a:r>
              <a:rPr lang="en-US" altLang="sv-SE" sz="2400" b="1" i="1" dirty="0" err="1">
                <a:latin typeface="Arial" panose="020B0604020202020204" pitchFamily="34" charset="0"/>
                <a:cs typeface="Arial" panose="020B0604020202020204" pitchFamily="34" charset="0"/>
              </a:rPr>
              <a:t>som</a:t>
            </a:r>
            <a:r>
              <a:rPr lang="en-US" altLang="sv-SE" sz="2400" b="1" i="1" dirty="0">
                <a:latin typeface="Arial" panose="020B0604020202020204" pitchFamily="34" charset="0"/>
                <a:cs typeface="Arial" panose="020B0604020202020204" pitchFamily="34" charset="0"/>
              </a:rPr>
              <a:t> </a:t>
            </a:r>
            <a:r>
              <a:rPr lang="en-US" altLang="sv-SE" sz="2400" b="1" i="1" dirty="0" err="1">
                <a:latin typeface="Arial" panose="020B0604020202020204" pitchFamily="34" charset="0"/>
                <a:cs typeface="Arial" panose="020B0604020202020204" pitchFamily="34" charset="0"/>
              </a:rPr>
              <a:t>lyssnar</a:t>
            </a:r>
            <a:r>
              <a:rPr lang="en-US" altLang="sv-SE" sz="2400" b="1" i="1" dirty="0">
                <a:latin typeface="Arial" panose="020B0604020202020204" pitchFamily="34" charset="0"/>
                <a:cs typeface="Arial" panose="020B0604020202020204" pitchFamily="34" charset="0"/>
              </a:rPr>
              <a:t> om </a:t>
            </a:r>
            <a:r>
              <a:rPr lang="en-US" altLang="sv-SE" sz="2400" b="1" i="1" dirty="0" err="1">
                <a:latin typeface="Arial" panose="020B0604020202020204" pitchFamily="34" charset="0"/>
                <a:cs typeface="Arial" panose="020B0604020202020204" pitchFamily="34" charset="0"/>
              </a:rPr>
              <a:t>olyckan</a:t>
            </a:r>
            <a:r>
              <a:rPr lang="en-US" altLang="sv-SE" sz="2400" b="1" i="1" dirty="0">
                <a:latin typeface="Arial" panose="020B0604020202020204" pitchFamily="34" charset="0"/>
                <a:cs typeface="Arial" panose="020B0604020202020204" pitchFamily="34" charset="0"/>
              </a:rPr>
              <a:t> </a:t>
            </a:r>
            <a:r>
              <a:rPr lang="en-US" altLang="sv-SE" sz="2400" b="1" i="1" dirty="0" err="1">
                <a:latin typeface="Arial" panose="020B0604020202020204" pitchFamily="34" charset="0"/>
                <a:cs typeface="Arial" panose="020B0604020202020204" pitchFamily="34" charset="0"/>
              </a:rPr>
              <a:t>är</a:t>
            </a:r>
            <a:r>
              <a:rPr lang="en-US" altLang="sv-SE" sz="2400" b="1" i="1" dirty="0">
                <a:latin typeface="Arial" panose="020B0604020202020204" pitchFamily="34" charset="0"/>
                <a:cs typeface="Arial" panose="020B0604020202020204" pitchFamily="34" charset="0"/>
              </a:rPr>
              <a:t> framme</a:t>
            </a:r>
          </a:p>
        </p:txBody>
      </p:sp>
      <p:pic>
        <p:nvPicPr>
          <p:cNvPr id="7" name="Picture 3" descr="kollegahjälp.g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6006" y="1385009"/>
            <a:ext cx="3351988" cy="3505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Bildobjekt 3"/>
          <p:cNvPicPr>
            <a:picLocks noChangeAspect="1"/>
          </p:cNvPicPr>
          <p:nvPr/>
        </p:nvPicPr>
        <p:blipFill>
          <a:blip r:embed="rId5"/>
          <a:stretch>
            <a:fillRect/>
          </a:stretch>
        </p:blipFill>
        <p:spPr>
          <a:xfrm>
            <a:off x="0" y="5866103"/>
            <a:ext cx="9144793" cy="499915"/>
          </a:xfrm>
          <a:prstGeom prst="rect">
            <a:avLst/>
          </a:prstGeom>
        </p:spPr>
      </p:pic>
    </p:spTree>
    <p:extLst>
      <p:ext uri="{BB962C8B-B14F-4D97-AF65-F5344CB8AC3E}">
        <p14:creationId xmlns:p14="http://schemas.microsoft.com/office/powerpoint/2010/main" val="232040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kh_t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6435" y="318902"/>
            <a:ext cx="1180615" cy="106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850006" y="1841679"/>
            <a:ext cx="7237926" cy="2493118"/>
          </a:xfrm>
          <a:prstGeom prst="rect">
            <a:avLst/>
          </a:prstGeom>
          <a:noFill/>
        </p:spPr>
        <p:txBody>
          <a:bodyPr wrap="square" rtlCol="0">
            <a:spAutoFit/>
          </a:bodyPr>
          <a:lstStyle/>
          <a:p>
            <a:pPr algn="ctr">
              <a:lnSpc>
                <a:spcPts val="2900"/>
              </a:lnSpc>
            </a:pPr>
            <a:r>
              <a:rPr lang="sv-SE" sz="2800" b="1" dirty="0">
                <a:latin typeface="Arial" panose="020B0604020202020204" pitchFamily="34" charset="0"/>
                <a:cs typeface="Arial" panose="020B0604020202020204" pitchFamily="34" charset="0"/>
              </a:rPr>
              <a:t>Vad</a:t>
            </a:r>
            <a:r>
              <a:rPr lang="sv-SE" sz="2400" b="1" dirty="0">
                <a:latin typeface="Arial" panose="020B0604020202020204" pitchFamily="34" charset="0"/>
                <a:cs typeface="Arial" panose="020B0604020202020204" pitchFamily="34" charset="0"/>
              </a:rPr>
              <a:t> </a:t>
            </a:r>
            <a:r>
              <a:rPr lang="sv-SE" sz="2800" b="1" dirty="0">
                <a:latin typeface="Arial" panose="020B0604020202020204" pitchFamily="34" charset="0"/>
                <a:cs typeface="Arial" panose="020B0604020202020204" pitchFamily="34" charset="0"/>
              </a:rPr>
              <a:t>är Kollegahjälpen?</a:t>
            </a:r>
          </a:p>
          <a:p>
            <a:pPr>
              <a:lnSpc>
                <a:spcPts val="2900"/>
              </a:lnSpc>
            </a:pPr>
            <a:endParaRPr lang="sv-SE" dirty="0">
              <a:latin typeface="Arial" panose="020B0604020202020204" pitchFamily="34" charset="0"/>
              <a:cs typeface="Arial" panose="020B0604020202020204" pitchFamily="34" charset="0"/>
            </a:endParaRPr>
          </a:p>
          <a:p>
            <a:pPr>
              <a:lnSpc>
                <a:spcPts val="3300"/>
              </a:lnSpc>
            </a:pPr>
            <a:r>
              <a:rPr lang="sv-SE" sz="2400" dirty="0">
                <a:latin typeface="Arial" panose="020B0604020202020204" pitchFamily="34" charset="0"/>
                <a:cs typeface="Arial" panose="020B0604020202020204" pitchFamily="34" charset="0"/>
              </a:rPr>
              <a:t>Frivilligt nätverk av åkeriföretagare och lastbilsförare som ställer upp och hjälper andra lastbilsförare med stödsamtal när dessa har varit inblandade i en trafikolycka, rån eller ett överfall.</a:t>
            </a:r>
          </a:p>
        </p:txBody>
      </p:sp>
    </p:spTree>
    <p:extLst>
      <p:ext uri="{BB962C8B-B14F-4D97-AF65-F5344CB8AC3E}">
        <p14:creationId xmlns:p14="http://schemas.microsoft.com/office/powerpoint/2010/main" val="2245054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kh_t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6435" y="318902"/>
            <a:ext cx="1180615" cy="106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850006" y="1841679"/>
            <a:ext cx="7237926" cy="3495957"/>
          </a:xfrm>
          <a:prstGeom prst="rect">
            <a:avLst/>
          </a:prstGeom>
          <a:noFill/>
        </p:spPr>
        <p:txBody>
          <a:bodyPr wrap="square" rtlCol="0">
            <a:spAutoFit/>
          </a:bodyPr>
          <a:lstStyle/>
          <a:p>
            <a:pPr algn="ctr"/>
            <a:r>
              <a:rPr lang="sv-SE" sz="2800" b="1" dirty="0">
                <a:latin typeface="Arial" panose="020B0604020202020204" pitchFamily="34" charset="0"/>
                <a:cs typeface="Arial" panose="020B0604020202020204" pitchFamily="34" charset="0"/>
              </a:rPr>
              <a:t>Varför</a:t>
            </a:r>
            <a:r>
              <a:rPr lang="sv-SE" sz="2400" b="1" dirty="0">
                <a:latin typeface="Arial" panose="020B0604020202020204" pitchFamily="34" charset="0"/>
                <a:cs typeface="Arial" panose="020B0604020202020204" pitchFamily="34" charset="0"/>
              </a:rPr>
              <a:t> </a:t>
            </a:r>
            <a:r>
              <a:rPr lang="sv-SE" sz="2800" b="1" dirty="0">
                <a:latin typeface="Arial" panose="020B0604020202020204" pitchFamily="34" charset="0"/>
                <a:cs typeface="Arial" panose="020B0604020202020204" pitchFamily="34" charset="0"/>
              </a:rPr>
              <a:t>Kollegahjälpen?</a:t>
            </a:r>
          </a:p>
          <a:p>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Det kan finnas ett visst motstånd från den utsatta att kontakta professionell hjälp.</a:t>
            </a:r>
          </a:p>
          <a:p>
            <a:endParaRPr lang="sv-SE" sz="2400" dirty="0">
              <a:latin typeface="Arial" panose="020B0604020202020204" pitchFamily="34" charset="0"/>
              <a:cs typeface="Arial" panose="020B0604020202020204" pitchFamily="34" charset="0"/>
            </a:endParaRPr>
          </a:p>
          <a:p>
            <a:r>
              <a:rPr lang="sv-SE" sz="2400" dirty="0" err="1">
                <a:latin typeface="Arial" panose="020B0604020202020204" pitchFamily="34" charset="0"/>
                <a:cs typeface="Arial" panose="020B0604020202020204" pitchFamily="34" charset="0"/>
              </a:rPr>
              <a:t>Kollegahjälparen</a:t>
            </a:r>
            <a:r>
              <a:rPr lang="sv-SE" sz="2400" dirty="0">
                <a:latin typeface="Arial" panose="020B0604020202020204" pitchFamily="34" charset="0"/>
                <a:cs typeface="Arial" panose="020B0604020202020204" pitchFamily="34" charset="0"/>
              </a:rPr>
              <a:t> har kunskap och kan branschen. </a:t>
            </a:r>
          </a:p>
          <a:p>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Det kan kännas lättare att prata med en ”kollega”.</a:t>
            </a:r>
          </a:p>
          <a:p>
            <a:pPr>
              <a:lnSpc>
                <a:spcPts val="3300"/>
              </a:lnSpc>
            </a:pPr>
            <a:endParaRPr lang="sv-S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366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kh_t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6435" y="318902"/>
            <a:ext cx="1180615" cy="106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850006" y="1841679"/>
            <a:ext cx="7657044" cy="4609082"/>
          </a:xfrm>
          <a:prstGeom prst="rect">
            <a:avLst/>
          </a:prstGeom>
          <a:noFill/>
        </p:spPr>
        <p:txBody>
          <a:bodyPr wrap="square" rtlCol="0">
            <a:spAutoFit/>
          </a:bodyPr>
          <a:lstStyle/>
          <a:p>
            <a:pPr algn="ctr">
              <a:lnSpc>
                <a:spcPts val="2900"/>
              </a:lnSpc>
            </a:pPr>
            <a:r>
              <a:rPr lang="sv-SE" sz="2800" b="1" dirty="0">
                <a:latin typeface="Arial" panose="020B0604020202020204" pitchFamily="34" charset="0"/>
                <a:cs typeface="Arial" panose="020B0604020202020204" pitchFamily="34" charset="0"/>
              </a:rPr>
              <a:t>Hur fungerar Kollegahjälpen?</a:t>
            </a:r>
          </a:p>
          <a:p>
            <a:pPr>
              <a:lnSpc>
                <a:spcPts val="2900"/>
              </a:lnSpc>
            </a:pPr>
            <a:endParaRPr lang="sv-SE" dirty="0">
              <a:latin typeface="Arial" panose="020B0604020202020204" pitchFamily="34" charset="0"/>
              <a:cs typeface="Arial" panose="020B0604020202020204" pitchFamily="34" charset="0"/>
            </a:endParaRPr>
          </a:p>
          <a:p>
            <a:pPr>
              <a:lnSpc>
                <a:spcPts val="3300"/>
              </a:lnSpc>
            </a:pPr>
            <a:r>
              <a:rPr lang="sv-SE" sz="2400" dirty="0">
                <a:latin typeface="Arial" panose="020B0604020202020204" pitchFamily="34" charset="0"/>
                <a:cs typeface="Arial" panose="020B0604020202020204" pitchFamily="34" charset="0"/>
              </a:rPr>
              <a:t>Föraren själv, arbetsgivare, anhörig eller arbetskamrat tar kontakt genom att ringa SOS jourtjänst.</a:t>
            </a:r>
          </a:p>
          <a:p>
            <a:pPr>
              <a:lnSpc>
                <a:spcPts val="3300"/>
              </a:lnSpc>
            </a:pPr>
            <a:endParaRPr lang="sv-SE" sz="2400" dirty="0">
              <a:latin typeface="Arial" panose="020B0604020202020204" pitchFamily="34" charset="0"/>
              <a:cs typeface="Arial" panose="020B0604020202020204" pitchFamily="34" charset="0"/>
            </a:endParaRPr>
          </a:p>
          <a:p>
            <a:pPr>
              <a:lnSpc>
                <a:spcPts val="3300"/>
              </a:lnSpc>
            </a:pPr>
            <a:r>
              <a:rPr lang="sv-SE" sz="2400" dirty="0">
                <a:latin typeface="Arial" panose="020B0604020202020204" pitchFamily="34" charset="0"/>
                <a:cs typeface="Arial" panose="020B0604020202020204" pitchFamily="34" charset="0"/>
              </a:rPr>
              <a:t>SOS ringer upp en kollegahjälpare som i sin tur ringer upp den drabbade.</a:t>
            </a:r>
          </a:p>
          <a:p>
            <a:pPr>
              <a:lnSpc>
                <a:spcPts val="3300"/>
              </a:lnSpc>
            </a:pPr>
            <a:endParaRPr lang="sv-SE" sz="2400" dirty="0">
              <a:latin typeface="Arial" panose="020B0604020202020204" pitchFamily="34" charset="0"/>
              <a:cs typeface="Arial" panose="020B0604020202020204" pitchFamily="34" charset="0"/>
            </a:endParaRPr>
          </a:p>
          <a:p>
            <a:pPr>
              <a:lnSpc>
                <a:spcPts val="3300"/>
              </a:lnSpc>
            </a:pPr>
            <a:r>
              <a:rPr lang="sv-SE" sz="2400" dirty="0" err="1">
                <a:latin typeface="Arial" panose="020B0604020202020204" pitchFamily="34" charset="0"/>
                <a:cs typeface="Arial" panose="020B0604020202020204" pitchFamily="34" charset="0"/>
              </a:rPr>
              <a:t>Kollegahjälparen</a:t>
            </a:r>
            <a:r>
              <a:rPr lang="sv-SE" sz="2400" dirty="0">
                <a:latin typeface="Arial" panose="020B0604020202020204" pitchFamily="34" charset="0"/>
                <a:cs typeface="Arial" panose="020B0604020202020204" pitchFamily="34" charset="0"/>
              </a:rPr>
              <a:t> och den drabbade kommer överens om formen för stöd.</a:t>
            </a:r>
          </a:p>
          <a:p>
            <a:pPr>
              <a:lnSpc>
                <a:spcPts val="3300"/>
              </a:lnSpc>
            </a:pPr>
            <a:endParaRPr lang="sv-S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2339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kh_t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6435" y="318902"/>
            <a:ext cx="1180615" cy="106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850005" y="1841679"/>
            <a:ext cx="8087517" cy="4532138"/>
          </a:xfrm>
          <a:prstGeom prst="rect">
            <a:avLst/>
          </a:prstGeom>
          <a:noFill/>
        </p:spPr>
        <p:txBody>
          <a:bodyPr wrap="square" rtlCol="0">
            <a:spAutoFit/>
          </a:bodyPr>
          <a:lstStyle/>
          <a:p>
            <a:pPr algn="ctr">
              <a:lnSpc>
                <a:spcPts val="2900"/>
              </a:lnSpc>
            </a:pPr>
            <a:r>
              <a:rPr lang="sv-SE" sz="2800" b="1" dirty="0">
                <a:latin typeface="Arial" panose="020B0604020202020204" pitchFamily="34" charset="0"/>
                <a:cs typeface="Arial" panose="020B0604020202020204" pitchFamily="34" charset="0"/>
              </a:rPr>
              <a:t>Hur fungerar Kollegahjälpen?</a:t>
            </a:r>
          </a:p>
          <a:p>
            <a:pPr>
              <a:lnSpc>
                <a:spcPts val="2900"/>
              </a:lnSpc>
            </a:pPr>
            <a:endParaRPr lang="sv-SE" dirty="0">
              <a:latin typeface="Arial" panose="020B0604020202020204" pitchFamily="34" charset="0"/>
              <a:cs typeface="Arial" panose="020B0604020202020204" pitchFamily="34" charset="0"/>
            </a:endParaRPr>
          </a:p>
          <a:p>
            <a:pPr>
              <a:lnSpc>
                <a:spcPts val="2900"/>
              </a:lnSpc>
            </a:pPr>
            <a:r>
              <a:rPr lang="sv-SE" sz="2400" dirty="0">
                <a:latin typeface="Arial" panose="020B0604020202020204" pitchFamily="34" charset="0"/>
                <a:cs typeface="Arial" panose="020B0604020202020204" pitchFamily="34" charset="0"/>
              </a:rPr>
              <a:t> </a:t>
            </a:r>
          </a:p>
          <a:p>
            <a:pPr>
              <a:lnSpc>
                <a:spcPts val="2900"/>
              </a:lnSpc>
            </a:pPr>
            <a:r>
              <a:rPr lang="sv-SE" sz="2400" dirty="0">
                <a:latin typeface="Arial" panose="020B0604020202020204" pitchFamily="34" charset="0"/>
                <a:cs typeface="Arial" panose="020B0604020202020204" pitchFamily="34" charset="0"/>
              </a:rPr>
              <a:t>Stödet och Avlastningssamtalet syfte är att: </a:t>
            </a:r>
          </a:p>
          <a:p>
            <a:pPr>
              <a:lnSpc>
                <a:spcPts val="2900"/>
              </a:lnSpc>
            </a:pPr>
            <a:endParaRPr lang="sv-SE" sz="2400" dirty="0">
              <a:latin typeface="Arial" panose="020B0604020202020204" pitchFamily="34" charset="0"/>
              <a:cs typeface="Arial" panose="020B0604020202020204" pitchFamily="34" charset="0"/>
            </a:endParaRPr>
          </a:p>
          <a:p>
            <a:pPr marL="800100" lvl="1" indent="-342900">
              <a:lnSpc>
                <a:spcPts val="2900"/>
              </a:lnSpc>
              <a:buFontTx/>
              <a:buChar char="-"/>
            </a:pPr>
            <a:r>
              <a:rPr lang="sv-SE" sz="2400" dirty="0">
                <a:latin typeface="Arial" panose="020B0604020202020204" pitchFamily="34" charset="0"/>
                <a:cs typeface="Arial" panose="020B0604020202020204" pitchFamily="34" charset="0"/>
              </a:rPr>
              <a:t>Mildra efterverkningar</a:t>
            </a:r>
          </a:p>
          <a:p>
            <a:pPr marL="800100" lvl="1" indent="-342900">
              <a:lnSpc>
                <a:spcPts val="2900"/>
              </a:lnSpc>
              <a:buFontTx/>
              <a:buChar char="-"/>
            </a:pPr>
            <a:r>
              <a:rPr lang="sv-SE" sz="2400" dirty="0">
                <a:latin typeface="Arial" panose="020B0604020202020204" pitchFamily="34" charset="0"/>
                <a:cs typeface="Arial" panose="020B0604020202020204" pitchFamily="34" charset="0"/>
              </a:rPr>
              <a:t>Påskynda återhämtning </a:t>
            </a:r>
          </a:p>
          <a:p>
            <a:pPr marL="800100" lvl="1" indent="-342900">
              <a:lnSpc>
                <a:spcPts val="2900"/>
              </a:lnSpc>
              <a:buFontTx/>
              <a:buChar char="-"/>
            </a:pPr>
            <a:r>
              <a:rPr lang="sv-SE" sz="2400" dirty="0">
                <a:latin typeface="Arial" panose="020B0604020202020204" pitchFamily="34" charset="0"/>
                <a:cs typeface="Arial" panose="020B0604020202020204" pitchFamily="34" charset="0"/>
              </a:rPr>
              <a:t>Reducera stressreaktioner</a:t>
            </a:r>
          </a:p>
          <a:p>
            <a:pPr marL="800100" lvl="1" indent="-342900">
              <a:lnSpc>
                <a:spcPts val="2900"/>
              </a:lnSpc>
              <a:buFontTx/>
              <a:buChar char="-"/>
            </a:pPr>
            <a:r>
              <a:rPr lang="sv-SE" sz="2400" dirty="0">
                <a:latin typeface="Arial" panose="020B0604020202020204" pitchFamily="34" charset="0"/>
                <a:cs typeface="Arial" panose="020B0604020202020204" pitchFamily="34" charset="0"/>
              </a:rPr>
              <a:t>Undersöka behov för vidare kontakt</a:t>
            </a:r>
          </a:p>
          <a:p>
            <a:pPr marL="800100" lvl="1" indent="-342900">
              <a:lnSpc>
                <a:spcPts val="2900"/>
              </a:lnSpc>
              <a:buFontTx/>
              <a:buChar char="-"/>
            </a:pPr>
            <a:endParaRPr lang="sv-SE" sz="2400" dirty="0">
              <a:latin typeface="Arial" panose="020B0604020202020204" pitchFamily="34" charset="0"/>
              <a:cs typeface="Arial" panose="020B0604020202020204" pitchFamily="34" charset="0"/>
            </a:endParaRPr>
          </a:p>
          <a:p>
            <a:pPr marL="800100" lvl="1" indent="-342900">
              <a:lnSpc>
                <a:spcPts val="2900"/>
              </a:lnSpc>
              <a:buFontTx/>
              <a:buChar char="-"/>
            </a:pPr>
            <a:endParaRPr lang="sv-SE" sz="2400" dirty="0">
              <a:latin typeface="Arial" panose="020B0604020202020204" pitchFamily="34" charset="0"/>
              <a:cs typeface="Arial" panose="020B0604020202020204" pitchFamily="34" charset="0"/>
            </a:endParaRPr>
          </a:p>
          <a:p>
            <a:pPr>
              <a:lnSpc>
                <a:spcPts val="2900"/>
              </a:lnSpc>
            </a:pPr>
            <a:endParaRPr lang="sv-S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14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kh_t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6435" y="318902"/>
            <a:ext cx="1180615" cy="106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850006" y="1841679"/>
            <a:ext cx="7657044" cy="3339504"/>
          </a:xfrm>
          <a:prstGeom prst="rect">
            <a:avLst/>
          </a:prstGeom>
          <a:noFill/>
        </p:spPr>
        <p:txBody>
          <a:bodyPr wrap="square" rtlCol="0">
            <a:spAutoFit/>
          </a:bodyPr>
          <a:lstStyle/>
          <a:p>
            <a:pPr marL="0" marR="0" lvl="0" indent="0" algn="ctr" defTabSz="914400" rtl="0" eaLnBrk="1" fontAlgn="auto" latinLnBrk="0" hangingPunct="1">
              <a:lnSpc>
                <a:spcPts val="29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Kollegahjälpen</a:t>
            </a:r>
          </a:p>
          <a:p>
            <a:pPr marL="0" marR="0" lvl="0" indent="0" algn="l" defTabSz="914400" rtl="0" eaLnBrk="1" fontAlgn="auto" latinLnBrk="0" hangingPunct="1">
              <a:lnSpc>
                <a:spcPts val="29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nSpc>
                <a:spcPts val="3300"/>
              </a:lnSpc>
            </a:pPr>
            <a:r>
              <a:rPr lang="sv-SE" sz="2400" dirty="0">
                <a:latin typeface="Arial" panose="020B0604020202020204" pitchFamily="34" charset="0"/>
                <a:cs typeface="Arial" panose="020B0604020202020204" pitchFamily="34" charset="0"/>
              </a:rPr>
              <a:t>Telefonnumret är 020-59 60 00. </a:t>
            </a:r>
          </a:p>
          <a:p>
            <a:pPr>
              <a:lnSpc>
                <a:spcPts val="3300"/>
              </a:lnSpc>
            </a:pPr>
            <a:endParaRPr lang="sv-SE" sz="2400" dirty="0">
              <a:latin typeface="Arial" panose="020B0604020202020204" pitchFamily="34" charset="0"/>
              <a:cs typeface="Arial" panose="020B0604020202020204" pitchFamily="34" charset="0"/>
            </a:endParaRPr>
          </a:p>
          <a:p>
            <a:pPr>
              <a:lnSpc>
                <a:spcPts val="3300"/>
              </a:lnSpc>
            </a:pPr>
            <a:endParaRPr lang="sv-SE" sz="2400" dirty="0">
              <a:latin typeface="Arial" panose="020B0604020202020204" pitchFamily="34" charset="0"/>
              <a:cs typeface="Arial" panose="020B0604020202020204" pitchFamily="34" charset="0"/>
            </a:endParaRPr>
          </a:p>
          <a:p>
            <a:pPr>
              <a:lnSpc>
                <a:spcPts val="3300"/>
              </a:lnSpc>
            </a:pPr>
            <a:r>
              <a:rPr lang="sv-SE" sz="2400" dirty="0">
                <a:latin typeface="Arial" panose="020B0604020202020204" pitchFamily="34" charset="0"/>
                <a:cs typeface="Arial" panose="020B0604020202020204" pitchFamily="34" charset="0"/>
              </a:rPr>
              <a:t>Ladda ner telefonnumret</a:t>
            </a:r>
          </a:p>
          <a:p>
            <a:pPr>
              <a:lnSpc>
                <a:spcPts val="3300"/>
              </a:lnSpc>
            </a:pPr>
            <a:r>
              <a:rPr lang="sv-SE" sz="2400" dirty="0">
                <a:latin typeface="Arial" panose="020B0604020202020204" pitchFamily="34" charset="0"/>
                <a:cs typeface="Arial" panose="020B0604020202020204" pitchFamily="34" charset="0"/>
              </a:rPr>
              <a:t>med QR koden.</a:t>
            </a:r>
          </a:p>
          <a:p>
            <a:pPr marL="0" marR="0" lvl="0" indent="0" algn="l" defTabSz="914400" rtl="0" eaLnBrk="1" fontAlgn="auto" latinLnBrk="0" hangingPunct="1">
              <a:lnSpc>
                <a:spcPts val="3300"/>
              </a:lnSpc>
              <a:spcBef>
                <a:spcPts val="0"/>
              </a:spcBef>
              <a:spcAft>
                <a:spcPts val="0"/>
              </a:spcAft>
              <a:buClrTx/>
              <a:buSzTx/>
              <a:buFontTx/>
              <a:buNone/>
              <a:tabLst/>
              <a:defRPr/>
            </a:pPr>
            <a:endParaRPr kumimoji="0" lang="sv-SE"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Bildobjekt 2">
            <a:extLst>
              <a:ext uri="{FF2B5EF4-FFF2-40B4-BE49-F238E27FC236}">
                <a16:creationId xmlns:a16="http://schemas.microsoft.com/office/drawing/2014/main" id="{36E627DB-B3A7-4B65-FF51-F58A16076DC9}"/>
              </a:ext>
            </a:extLst>
          </p:cNvPr>
          <p:cNvPicPr>
            <a:picLocks noChangeAspect="1"/>
          </p:cNvPicPr>
          <p:nvPr/>
        </p:nvPicPr>
        <p:blipFill>
          <a:blip r:embed="rId4"/>
          <a:stretch>
            <a:fillRect/>
          </a:stretch>
        </p:blipFill>
        <p:spPr>
          <a:xfrm>
            <a:off x="5938130" y="3429000"/>
            <a:ext cx="2568920" cy="2568920"/>
          </a:xfrm>
          <a:prstGeom prst="rect">
            <a:avLst/>
          </a:prstGeom>
        </p:spPr>
      </p:pic>
    </p:spTree>
    <p:extLst>
      <p:ext uri="{BB962C8B-B14F-4D97-AF65-F5344CB8AC3E}">
        <p14:creationId xmlns:p14="http://schemas.microsoft.com/office/powerpoint/2010/main" val="3070995984"/>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D082DC8396B664B8667B9318C0018BC" ma:contentTypeVersion="16" ma:contentTypeDescription="Skapa ett nytt dokument." ma:contentTypeScope="" ma:versionID="6110ff0a0a7f28166a5301907bb2059e">
  <xsd:schema xmlns:xsd="http://www.w3.org/2001/XMLSchema" xmlns:xs="http://www.w3.org/2001/XMLSchema" xmlns:p="http://schemas.microsoft.com/office/2006/metadata/properties" xmlns:ns2="cd8cd16d-d9c4-44ce-bf9a-359d3d4915ef" xmlns:ns3="1dde7ea3-9ef1-41e3-94a7-cd7d02b4c3cb" targetNamespace="http://schemas.microsoft.com/office/2006/metadata/properties" ma:root="true" ma:fieldsID="943d72fc9e39ebf00af4c2eef09fd0df" ns2:_="" ns3:_="">
    <xsd:import namespace="cd8cd16d-d9c4-44ce-bf9a-359d3d4915ef"/>
    <xsd:import namespace="1dde7ea3-9ef1-41e3-94a7-cd7d02b4c3c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8cd16d-d9c4-44ce-bf9a-359d3d491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ced14731-c6ae-4cc3-bf4b-ee9f40ca316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dde7ea3-9ef1-41e3-94a7-cd7d02b4c3cb" elementFormDefault="qualified">
    <xsd:import namespace="http://schemas.microsoft.com/office/2006/documentManagement/types"/>
    <xsd:import namespace="http://schemas.microsoft.com/office/infopath/2007/PartnerControls"/>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06fbed2a-1757-42a4-8e6a-ad2e5604b23c}" ma:internalName="TaxCatchAll" ma:showField="CatchAllData" ma:web="1dde7ea3-9ef1-41e3-94a7-cd7d02b4c3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dde7ea3-9ef1-41e3-94a7-cd7d02b4c3cb" xsi:nil="true"/>
    <lcf76f155ced4ddcb4097134ff3c332f xmlns="cd8cd16d-d9c4-44ce-bf9a-359d3d4915ef">
      <Terms xmlns="http://schemas.microsoft.com/office/infopath/2007/PartnerControls"/>
    </lcf76f155ced4ddcb4097134ff3c332f>
    <SharedWithUsers xmlns="1dde7ea3-9ef1-41e3-94a7-cd7d02b4c3cb">
      <UserInfo>
        <DisplayName>Mikael Enbom</DisplayName>
        <AccountId>40</AccountId>
        <AccountType/>
      </UserInfo>
    </SharedWithUsers>
  </documentManagement>
</p:properties>
</file>

<file path=customXml/itemProps1.xml><?xml version="1.0" encoding="utf-8"?>
<ds:datastoreItem xmlns:ds="http://schemas.openxmlformats.org/officeDocument/2006/customXml" ds:itemID="{D8086DE4-A17F-4AEE-891C-EF8E10710767}">
  <ds:schemaRefs>
    <ds:schemaRef ds:uri="http://schemas.microsoft.com/sharepoint/v3/contenttype/forms"/>
  </ds:schemaRefs>
</ds:datastoreItem>
</file>

<file path=customXml/itemProps2.xml><?xml version="1.0" encoding="utf-8"?>
<ds:datastoreItem xmlns:ds="http://schemas.openxmlformats.org/officeDocument/2006/customXml" ds:itemID="{4E9BE986-EA7C-44B6-AEF7-AFE16B8F0B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8cd16d-d9c4-44ce-bf9a-359d3d4915ef"/>
    <ds:schemaRef ds:uri="1dde7ea3-9ef1-41e3-94a7-cd7d02b4c3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5DB8D6-A14D-4A1C-8749-8C798FE5D2C1}">
  <ds:schemaRefs>
    <ds:schemaRef ds:uri="http://schemas.microsoft.com/office/2006/metadata/properties"/>
    <ds:schemaRef ds:uri="http://schemas.microsoft.com/office/infopath/2007/PartnerControls"/>
    <ds:schemaRef ds:uri="1dde7ea3-9ef1-41e3-94a7-cd7d02b4c3cb"/>
    <ds:schemaRef ds:uri="cd8cd16d-d9c4-44ce-bf9a-359d3d4915ef"/>
  </ds:schemaRefs>
</ds:datastoreItem>
</file>

<file path=docProps/app.xml><?xml version="1.0" encoding="utf-8"?>
<Properties xmlns="http://schemas.openxmlformats.org/officeDocument/2006/extended-properties" xmlns:vt="http://schemas.openxmlformats.org/officeDocument/2006/docPropsVTypes">
  <Template>Office Theme</Template>
  <TotalTime>300</TotalTime>
  <Words>717</Words>
  <Application>Microsoft Office PowerPoint</Application>
  <PresentationFormat>Bildspel på skärmen (4:3)</PresentationFormat>
  <Paragraphs>84</Paragraphs>
  <Slides>6</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Calibri Light</vt:lpstr>
      <vt:lpstr>Times New Roman</vt:lpstr>
      <vt:lpstr>Office-tema</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Göran Danielsson</dc:creator>
  <cp:lastModifiedBy>Åsa Backman</cp:lastModifiedBy>
  <cp:revision>22</cp:revision>
  <dcterms:created xsi:type="dcterms:W3CDTF">2017-05-19T13:43:44Z</dcterms:created>
  <dcterms:modified xsi:type="dcterms:W3CDTF">2022-09-30T11:44:50Z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0x0101008D082DC8396B664B8667B9318C0018BC</vt:lpwstr>
  </property>
  <property fmtid="{D5CDD505-2E9C-101B-9397-08002B2CF9AE}" pid="3" name="Order">
    <vt:r8>4085800</vt:r8>
  </property>
  <property fmtid="{D5CDD505-2E9C-101B-9397-08002B2CF9AE}" pid="4" name="MediaServiceImageTags">
    <vt:lpwstr/>
  </property>
</Properties>
</file>